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6"/>
  </p:notesMasterIdLst>
  <p:sldIdLst>
    <p:sldId id="256" r:id="rId2"/>
    <p:sldId id="290" r:id="rId3"/>
    <p:sldId id="278" r:id="rId4"/>
    <p:sldId id="288" r:id="rId5"/>
    <p:sldId id="324" r:id="rId6"/>
    <p:sldId id="325" r:id="rId7"/>
    <p:sldId id="385" r:id="rId8"/>
    <p:sldId id="406" r:id="rId9"/>
    <p:sldId id="407" r:id="rId10"/>
    <p:sldId id="408" r:id="rId11"/>
    <p:sldId id="409" r:id="rId12"/>
    <p:sldId id="386" r:id="rId13"/>
    <p:sldId id="410" r:id="rId14"/>
    <p:sldId id="366" r:id="rId15"/>
    <p:sldId id="411" r:id="rId16"/>
    <p:sldId id="394" r:id="rId17"/>
    <p:sldId id="396" r:id="rId18"/>
    <p:sldId id="412" r:id="rId19"/>
    <p:sldId id="413" r:id="rId20"/>
    <p:sldId id="289" r:id="rId21"/>
    <p:sldId id="314" r:id="rId22"/>
    <p:sldId id="368" r:id="rId23"/>
    <p:sldId id="397" r:id="rId24"/>
    <p:sldId id="415" r:id="rId25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F2F2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69" autoAdjust="0"/>
    <p:restoredTop sz="94660"/>
  </p:normalViewPr>
  <p:slideViewPr>
    <p:cSldViewPr snapToGrid="0">
      <p:cViewPr>
        <p:scale>
          <a:sx n="100" d="100"/>
          <a:sy n="100" d="100"/>
        </p:scale>
        <p:origin x="-1944" y="-948"/>
      </p:cViewPr>
      <p:guideLst>
        <p:guide orient="horz" pos="1593"/>
        <p:guide pos="28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00979933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347970" y="2559947"/>
            <a:ext cx="2822575" cy="49149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第十五章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4945" y="1086485"/>
            <a:ext cx="4816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976178" y="3272723"/>
            <a:ext cx="3314248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两种电荷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70" y="553872"/>
            <a:ext cx="4044315" cy="4044315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99"/>
          <p:cNvSpPr txBox="1"/>
          <p:nvPr/>
        </p:nvSpPr>
        <p:spPr>
          <a:xfrm>
            <a:off x="327978" y="1048068"/>
            <a:ext cx="8280400" cy="37090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什么是电荷量？</a:t>
            </a:r>
          </a:p>
          <a:p>
            <a:pPr>
              <a:lnSpc>
                <a:spcPct val="14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电荷量的单位是什么？</a:t>
            </a:r>
          </a:p>
          <a:p>
            <a:pPr>
              <a:lnSpc>
                <a:spcPct val="14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一根摩擦过的玻璃棒或橡胶棒上所带的电量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大约只有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en-US" altLang="zh-CN" sz="2400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库仑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一片带电的云上所带的电量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大约有几十库仑。体会一下，你对库伦有何认识？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3806825" y="903605"/>
            <a:ext cx="1279525" cy="603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电荷量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72" name="TextBox 8"/>
          <p:cNvSpPr txBox="1"/>
          <p:nvPr/>
        </p:nvSpPr>
        <p:spPr>
          <a:xfrm>
            <a:off x="431800" y="1989138"/>
            <a:ext cx="8280400" cy="2195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）定义：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电荷的多少叫作电荷量。</a:t>
            </a:r>
          </a:p>
          <a:p>
            <a:pPr>
              <a:lnSpc>
                <a:spcPct val="19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）单位：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库仑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，简称：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库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，符号：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</a:p>
          <a:p>
            <a:pPr>
              <a:lnSpc>
                <a:spcPct val="190000"/>
              </a:lnSpc>
            </a:pPr>
            <a:endParaRPr lang="en-US" altLang="zh-CN" sz="2400" b="1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17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6685" y="195580"/>
            <a:ext cx="2226310" cy="762635"/>
            <a:chOff x="283" y="-45"/>
            <a:chExt cx="3506" cy="1201"/>
          </a:xfrm>
        </p:grpSpPr>
        <p:sp>
          <p:nvSpPr>
            <p:cNvPr id="7173" name="文本框 6151"/>
            <p:cNvSpPr txBox="1"/>
            <p:nvPr/>
          </p:nvSpPr>
          <p:spPr>
            <a:xfrm>
              <a:off x="1156" y="334"/>
              <a:ext cx="19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验电器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283" y="334"/>
              <a:ext cx="873" cy="82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三</a:t>
              </a:r>
            </a:p>
          </p:txBody>
        </p:sp>
        <p:sp>
          <p:nvSpPr>
            <p:cNvPr id="7170" name="矩形 7"/>
            <p:cNvSpPr/>
            <p:nvPr/>
          </p:nvSpPr>
          <p:spPr>
            <a:xfrm>
              <a:off x="1156" y="-45"/>
              <a:ext cx="2633" cy="1201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12470" y="1252220"/>
            <a:ext cx="75634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latin typeface="Times New Roman" panose="02020603050405020304" charset="0"/>
                <a:ea typeface="宋体" panose="02010600030101010101" pitchFamily="2" charset="-122"/>
              </a:rPr>
              <a:t>既然物体带电，学生思考如何证明橡胶棒是否带电呢？</a:t>
            </a:r>
            <a:endParaRPr lang="zh-CN" altLang="en-US" sz="20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1526e84cf3f99d19e112b903ee30b67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0" y="1916430"/>
            <a:ext cx="2953385" cy="261112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13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13314" name="图片 13313" descr="slide0020_image03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8990" y="948549"/>
            <a:ext cx="2755430" cy="41426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7"/>
          <p:cNvSpPr/>
          <p:nvPr/>
        </p:nvSpPr>
        <p:spPr>
          <a:xfrm>
            <a:off x="1275127" y="615832"/>
            <a:ext cx="366649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用</a:t>
            </a: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验电器</a:t>
            </a:r>
            <a:r>
              <a:rPr lang="zh-CN" altLang="en-US" sz="2095" b="1" dirty="0">
                <a:latin typeface="宋体" panose="02010600030101010101" pitchFamily="2" charset="-122"/>
              </a:rPr>
              <a:t>来检验物体是否带电</a:t>
            </a:r>
          </a:p>
        </p:txBody>
      </p:sp>
      <p:sp>
        <p:nvSpPr>
          <p:cNvPr id="13316" name="圆角矩形标注 13315"/>
          <p:cNvSpPr/>
          <p:nvPr/>
        </p:nvSpPr>
        <p:spPr>
          <a:xfrm>
            <a:off x="5729993" y="1331395"/>
            <a:ext cx="1535677" cy="458446"/>
          </a:xfrm>
          <a:prstGeom prst="wedgeRoundRectCallout">
            <a:avLst>
              <a:gd name="adj1" fmla="val -90139"/>
              <a:gd name="adj2" fmla="val 12305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金属球</a:t>
            </a:r>
          </a:p>
        </p:txBody>
      </p:sp>
      <p:sp>
        <p:nvSpPr>
          <p:cNvPr id="13317" name="圆角矩形标注 13316"/>
          <p:cNvSpPr/>
          <p:nvPr/>
        </p:nvSpPr>
        <p:spPr>
          <a:xfrm>
            <a:off x="3278611" y="1677011"/>
            <a:ext cx="1535677" cy="458446"/>
          </a:xfrm>
          <a:prstGeom prst="wedgeRoundRectCallout">
            <a:avLst>
              <a:gd name="adj1" fmla="val 55801"/>
              <a:gd name="adj2" fmla="val 12823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绝缘垫</a:t>
            </a:r>
          </a:p>
        </p:txBody>
      </p:sp>
      <p:sp>
        <p:nvSpPr>
          <p:cNvPr id="13318" name="圆角矩形标注 13317"/>
          <p:cNvSpPr/>
          <p:nvPr/>
        </p:nvSpPr>
        <p:spPr>
          <a:xfrm>
            <a:off x="5891519" y="2161587"/>
            <a:ext cx="1535677" cy="458446"/>
          </a:xfrm>
          <a:prstGeom prst="wedgeRoundRectCallout">
            <a:avLst>
              <a:gd name="adj1" fmla="val -99111"/>
              <a:gd name="adj2" fmla="val 129273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金属杆</a:t>
            </a:r>
          </a:p>
        </p:txBody>
      </p:sp>
      <p:sp>
        <p:nvSpPr>
          <p:cNvPr id="13319" name="圆角矩形标注 13318"/>
          <p:cNvSpPr/>
          <p:nvPr/>
        </p:nvSpPr>
        <p:spPr>
          <a:xfrm>
            <a:off x="2524431" y="2403875"/>
            <a:ext cx="1535677" cy="458446"/>
          </a:xfrm>
          <a:prstGeom prst="wedgeRoundRectCallout">
            <a:avLst>
              <a:gd name="adj1" fmla="val 100810"/>
              <a:gd name="adj2" fmla="val 181088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金属箔</a:t>
            </a:r>
          </a:p>
        </p:txBody>
      </p:sp>
      <p:sp>
        <p:nvSpPr>
          <p:cNvPr id="13320" name="圆角矩形标注 13319"/>
          <p:cNvSpPr/>
          <p:nvPr/>
        </p:nvSpPr>
        <p:spPr>
          <a:xfrm>
            <a:off x="6053044" y="3077293"/>
            <a:ext cx="1535677" cy="458446"/>
          </a:xfrm>
          <a:prstGeom prst="wedgeRoundRectCallout">
            <a:avLst>
              <a:gd name="adj1" fmla="val -67866"/>
              <a:gd name="adj2" fmla="val 94042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金属罩</a:t>
            </a:r>
          </a:p>
        </p:txBody>
      </p:sp>
      <p:sp>
        <p:nvSpPr>
          <p:cNvPr id="13321" name="圆角矩形标注 13320"/>
          <p:cNvSpPr/>
          <p:nvPr/>
        </p:nvSpPr>
        <p:spPr>
          <a:xfrm>
            <a:off x="2093301" y="3131926"/>
            <a:ext cx="1535677" cy="458446"/>
          </a:xfrm>
          <a:prstGeom prst="wedgeRoundRectCallout">
            <a:avLst>
              <a:gd name="adj1" fmla="val 83255"/>
              <a:gd name="adj2" fmla="val 101815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接线柱</a:t>
            </a:r>
          </a:p>
        </p:txBody>
      </p:sp>
      <p:pic>
        <p:nvPicPr>
          <p:cNvPr id="13322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44292" y="106892"/>
            <a:ext cx="660353" cy="5475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资料带 2"/>
          <p:cNvSpPr/>
          <p:nvPr/>
        </p:nvSpPr>
        <p:spPr>
          <a:xfrm>
            <a:off x="70485" y="92075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85" y="17081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  <p:bldP spid="13318" grpId="0" bldLvl="0" animBg="1"/>
      <p:bldP spid="13319" grpId="0" bldLvl="0" animBg="1"/>
      <p:bldP spid="13320" grpId="0" bldLvl="0" animBg="1"/>
      <p:bldP spid="133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-42289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  <p:pic>
        <p:nvPicPr>
          <p:cNvPr id="14338" name="图片 14337" descr="slide0020_image03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1450" y="593090"/>
            <a:ext cx="2729865" cy="410464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2" name="组合 14341"/>
          <p:cNvGrpSpPr/>
          <p:nvPr/>
        </p:nvGrpSpPr>
        <p:grpSpPr>
          <a:xfrm>
            <a:off x="5519738" y="1472883"/>
            <a:ext cx="144462" cy="144462"/>
            <a:chOff x="0" y="0"/>
            <a:chExt cx="159" cy="159"/>
          </a:xfrm>
        </p:grpSpPr>
        <p:sp>
          <p:nvSpPr>
            <p:cNvPr id="14343" name="Oval 15"/>
            <p:cNvSpPr/>
            <p:nvPr/>
          </p:nvSpPr>
          <p:spPr>
            <a:xfrm>
              <a:off x="0" y="0"/>
              <a:ext cx="159" cy="159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</a:pPr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4344" name="Line 16"/>
            <p:cNvSpPr/>
            <p:nvPr/>
          </p:nvSpPr>
          <p:spPr>
            <a:xfrm>
              <a:off x="22" y="90"/>
              <a:ext cx="11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339" name="组合 14338"/>
          <p:cNvGrpSpPr/>
          <p:nvPr/>
        </p:nvGrpSpPr>
        <p:grpSpPr>
          <a:xfrm>
            <a:off x="5045393" y="3169285"/>
            <a:ext cx="144462" cy="144463"/>
            <a:chOff x="0" y="0"/>
            <a:chExt cx="159" cy="159"/>
          </a:xfrm>
        </p:grpSpPr>
        <p:sp>
          <p:nvSpPr>
            <p:cNvPr id="14340" name="Oval 11"/>
            <p:cNvSpPr/>
            <p:nvPr/>
          </p:nvSpPr>
          <p:spPr>
            <a:xfrm>
              <a:off x="0" y="0"/>
              <a:ext cx="159" cy="159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</a:pPr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4341" name="Line 12"/>
            <p:cNvSpPr/>
            <p:nvPr/>
          </p:nvSpPr>
          <p:spPr>
            <a:xfrm>
              <a:off x="22" y="90"/>
              <a:ext cx="11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345" name="组合 14344"/>
          <p:cNvGrpSpPr/>
          <p:nvPr/>
        </p:nvGrpSpPr>
        <p:grpSpPr>
          <a:xfrm>
            <a:off x="5521325" y="3178810"/>
            <a:ext cx="121920" cy="144780"/>
            <a:chOff x="0" y="0"/>
            <a:chExt cx="159" cy="159"/>
          </a:xfrm>
        </p:grpSpPr>
        <p:sp>
          <p:nvSpPr>
            <p:cNvPr id="14346" name="Oval 18"/>
            <p:cNvSpPr/>
            <p:nvPr/>
          </p:nvSpPr>
          <p:spPr>
            <a:xfrm>
              <a:off x="0" y="0"/>
              <a:ext cx="159" cy="159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</a:pPr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4347" name="Line 19"/>
            <p:cNvSpPr/>
            <p:nvPr/>
          </p:nvSpPr>
          <p:spPr>
            <a:xfrm>
              <a:off x="22" y="90"/>
              <a:ext cx="11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文本框 2"/>
          <p:cNvSpPr txBox="1"/>
          <p:nvPr/>
        </p:nvSpPr>
        <p:spPr>
          <a:xfrm>
            <a:off x="569595" y="1181100"/>
            <a:ext cx="3123565" cy="9518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原理：同种电荷相互排斥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21860" y="979170"/>
            <a:ext cx="1989455" cy="36703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点击电荷自动移动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9595" y="2277110"/>
            <a:ext cx="3235325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验电器金属箔片张开的角度不同，反映了带电体传给验电器的电荷的多少不同。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4.81481E-6 L -0.01493 0.031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15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6386" name="Rectangle 3"/>
          <p:cNvSpPr/>
          <p:nvPr/>
        </p:nvSpPr>
        <p:spPr>
          <a:xfrm>
            <a:off x="288337" y="907686"/>
            <a:ext cx="584459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1</a:t>
            </a:r>
            <a:r>
              <a:rPr lang="zh-CN" altLang="en-US" sz="2095" b="1" dirty="0">
                <a:latin typeface="Arial" panose="020B0604020202020204" pitchFamily="34" charset="0"/>
              </a:rPr>
              <a:t>．常见物质是由分子、原子构成的。</a:t>
            </a:r>
          </a:p>
        </p:txBody>
      </p:sp>
      <p:sp>
        <p:nvSpPr>
          <p:cNvPr id="16387" name="Text Box 4"/>
          <p:cNvSpPr txBox="1"/>
          <p:nvPr/>
        </p:nvSpPr>
        <p:spPr>
          <a:xfrm>
            <a:off x="2151498" y="3140240"/>
            <a:ext cx="121856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原子</a:t>
            </a:r>
          </a:p>
        </p:txBody>
      </p:sp>
      <p:sp>
        <p:nvSpPr>
          <p:cNvPr id="16388" name="Text Box 5"/>
          <p:cNvSpPr txBox="1"/>
          <p:nvPr/>
        </p:nvSpPr>
        <p:spPr>
          <a:xfrm>
            <a:off x="3138464" y="3624815"/>
            <a:ext cx="172927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核外电子 </a:t>
            </a:r>
          </a:p>
        </p:txBody>
      </p:sp>
      <p:sp>
        <p:nvSpPr>
          <p:cNvPr id="16389" name="Rectangle 6"/>
          <p:cNvSpPr/>
          <p:nvPr/>
        </p:nvSpPr>
        <p:spPr>
          <a:xfrm>
            <a:off x="3197849" y="2553523"/>
            <a:ext cx="129338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原子核</a:t>
            </a:r>
          </a:p>
        </p:txBody>
      </p:sp>
      <p:sp>
        <p:nvSpPr>
          <p:cNvPr id="16390" name="Rectangle 7"/>
          <p:cNvSpPr/>
          <p:nvPr/>
        </p:nvSpPr>
        <p:spPr>
          <a:xfrm>
            <a:off x="4478173" y="2048757"/>
            <a:ext cx="1117611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质子</a:t>
            </a:r>
          </a:p>
        </p:txBody>
      </p:sp>
      <p:sp>
        <p:nvSpPr>
          <p:cNvPr id="16391" name="Rectangle 8"/>
          <p:cNvSpPr/>
          <p:nvPr/>
        </p:nvSpPr>
        <p:spPr>
          <a:xfrm>
            <a:off x="4478173" y="3092732"/>
            <a:ext cx="1225691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中子</a:t>
            </a:r>
          </a:p>
        </p:txBody>
      </p:sp>
      <p:sp>
        <p:nvSpPr>
          <p:cNvPr id="16392" name="AutoShape 9"/>
          <p:cNvSpPr/>
          <p:nvPr/>
        </p:nvSpPr>
        <p:spPr>
          <a:xfrm>
            <a:off x="2922306" y="2843318"/>
            <a:ext cx="168651" cy="1043976"/>
          </a:xfrm>
          <a:prstGeom prst="leftBrace">
            <a:avLst>
              <a:gd name="adj1" fmla="val 51584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sz="1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3" name="AutoShape 10"/>
          <p:cNvSpPr/>
          <p:nvPr/>
        </p:nvSpPr>
        <p:spPr>
          <a:xfrm>
            <a:off x="4175313" y="2283919"/>
            <a:ext cx="268417" cy="1010720"/>
          </a:xfrm>
          <a:prstGeom prst="leftBrace">
            <a:avLst>
              <a:gd name="adj1" fmla="val 31379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sz="100" dirty="0">
              <a:latin typeface="Arial" panose="020B0604020202020204" pitchFamily="34" charset="0"/>
            </a:endParaRPr>
          </a:p>
        </p:txBody>
      </p:sp>
      <p:sp>
        <p:nvSpPr>
          <p:cNvPr id="16394" name="Text Box 11"/>
          <p:cNvSpPr txBox="1"/>
          <p:nvPr/>
        </p:nvSpPr>
        <p:spPr>
          <a:xfrm>
            <a:off x="1979284" y="3508422"/>
            <a:ext cx="976277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电中性</a:t>
            </a:r>
          </a:p>
        </p:txBody>
      </p:sp>
      <p:sp>
        <p:nvSpPr>
          <p:cNvPr id="16395" name="Text Box 12"/>
          <p:cNvSpPr txBox="1"/>
          <p:nvPr/>
        </p:nvSpPr>
        <p:spPr>
          <a:xfrm>
            <a:off x="3197849" y="2861134"/>
            <a:ext cx="10439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带正电</a:t>
            </a:r>
          </a:p>
        </p:txBody>
      </p:sp>
      <p:sp>
        <p:nvSpPr>
          <p:cNvPr id="16396" name="Text Box 13"/>
          <p:cNvSpPr txBox="1"/>
          <p:nvPr/>
        </p:nvSpPr>
        <p:spPr>
          <a:xfrm>
            <a:off x="3204975" y="3982309"/>
            <a:ext cx="10439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带负电</a:t>
            </a:r>
          </a:p>
        </p:txBody>
      </p:sp>
      <p:sp>
        <p:nvSpPr>
          <p:cNvPr id="16397" name="Text Box 14"/>
          <p:cNvSpPr txBox="1"/>
          <p:nvPr/>
        </p:nvSpPr>
        <p:spPr>
          <a:xfrm>
            <a:off x="4383158" y="3389654"/>
            <a:ext cx="10439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不带电</a:t>
            </a:r>
          </a:p>
        </p:txBody>
      </p:sp>
      <p:sp>
        <p:nvSpPr>
          <p:cNvPr id="16398" name="Text Box 15"/>
          <p:cNvSpPr txBox="1"/>
          <p:nvPr/>
        </p:nvSpPr>
        <p:spPr>
          <a:xfrm>
            <a:off x="4410475" y="2351617"/>
            <a:ext cx="1043976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带正电</a:t>
            </a:r>
          </a:p>
        </p:txBody>
      </p:sp>
      <p:sp>
        <p:nvSpPr>
          <p:cNvPr id="16399" name="Text Box 4"/>
          <p:cNvSpPr txBox="1"/>
          <p:nvPr/>
        </p:nvSpPr>
        <p:spPr>
          <a:xfrm>
            <a:off x="288337" y="1456815"/>
            <a:ext cx="271979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2</a:t>
            </a:r>
            <a:r>
              <a:rPr lang="zh-CN" altLang="en-US" sz="2095" b="1" dirty="0">
                <a:latin typeface="宋体" panose="02010600030101010101" pitchFamily="2" charset="-122"/>
              </a:rPr>
              <a:t>．原子结构</a:t>
            </a:r>
          </a:p>
        </p:txBody>
      </p:sp>
      <p:pic>
        <p:nvPicPr>
          <p:cNvPr id="16400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626" y="2026191"/>
            <a:ext cx="2506016" cy="241218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6151"/>
          <p:cNvSpPr txBox="1"/>
          <p:nvPr/>
        </p:nvSpPr>
        <p:spPr>
          <a:xfrm>
            <a:off x="680085" y="13144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原子及其结构</a:t>
            </a:r>
          </a:p>
        </p:txBody>
      </p:sp>
      <p:sp>
        <p:nvSpPr>
          <p:cNvPr id="4" name="文本框 6152"/>
          <p:cNvSpPr txBox="1"/>
          <p:nvPr/>
        </p:nvSpPr>
        <p:spPr>
          <a:xfrm>
            <a:off x="125730" y="141605"/>
            <a:ext cx="554355" cy="52197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1"/>
            </a:solidFill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</a:t>
            </a:r>
          </a:p>
        </p:txBody>
      </p:sp>
      <p:sp>
        <p:nvSpPr>
          <p:cNvPr id="5" name="矩形 7"/>
          <p:cNvSpPr/>
          <p:nvPr/>
        </p:nvSpPr>
        <p:spPr>
          <a:xfrm>
            <a:off x="2817495" y="-1270"/>
            <a:ext cx="3315335" cy="762635"/>
          </a:xfrm>
          <a:custGeom>
            <a:avLst/>
            <a:gdLst/>
            <a:ahLst/>
            <a:cxnLst>
              <a:cxn ang="0">
                <a:pos x="0" y="762000"/>
              </a:cxn>
              <a:cxn ang="0">
                <a:pos x="4303712" y="762000"/>
              </a:cxn>
              <a:cxn ang="0">
                <a:pos x="0" y="762000"/>
              </a:cxn>
              <a:cxn ang="0">
                <a:pos x="0" y="0"/>
              </a:cxn>
              <a:cxn ang="0">
                <a:pos x="1564" y="0"/>
              </a:cxn>
              <a:cxn ang="0">
                <a:pos x="0" y="0"/>
              </a:cxn>
            </a:cxnLst>
            <a:rect l="0" t="0" r="0" b="0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 cmpd="sng">
            <a:solidFill>
              <a:srgbClr val="DDDDDD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  <p:bldP spid="16390" grpId="0"/>
      <p:bldP spid="16391" grpId="0"/>
      <p:bldP spid="16392" grpId="0" bldLvl="0" animBg="1"/>
      <p:bldP spid="16393" grpId="0" bldLvl="0" animBg="1"/>
      <p:bldP spid="16394" grpId="0"/>
      <p:bldP spid="16395" grpId="0"/>
      <p:bldP spid="16396" grpId="0"/>
      <p:bldP spid="16397" grpId="0"/>
      <p:bldP spid="16398" grpId="0"/>
      <p:bldP spid="16399" grpId="0"/>
      <p:bldP spid="3" grpId="0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观察思考</a:t>
            </a:r>
          </a:p>
        </p:txBody>
      </p:sp>
      <p:sp>
        <p:nvSpPr>
          <p:cNvPr id="18435" name="Text Box 3"/>
          <p:cNvSpPr txBox="1"/>
          <p:nvPr/>
        </p:nvSpPr>
        <p:spPr>
          <a:xfrm>
            <a:off x="465455" y="582295"/>
            <a:ext cx="45370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b="1">
                <a:latin typeface="Times New Roman" panose="02020603050405020304" charset="0"/>
              </a:rPr>
              <a:t>3</a:t>
            </a:r>
            <a:r>
              <a:rPr lang="zh-CN" altLang="en-US" sz="2400" b="1" dirty="0">
                <a:latin typeface="Times New Roman" panose="02020603050405020304" charset="0"/>
              </a:rPr>
              <a:t>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摩擦起电的原因</a:t>
            </a:r>
          </a:p>
        </p:txBody>
      </p:sp>
      <p:sp>
        <p:nvSpPr>
          <p:cNvPr id="18434" name="Rectangle 2"/>
          <p:cNvSpPr/>
          <p:nvPr/>
        </p:nvSpPr>
        <p:spPr>
          <a:xfrm>
            <a:off x="572770" y="1105535"/>
            <a:ext cx="7296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不同物质的原子核束缚电子的本领不同。</a:t>
            </a:r>
          </a:p>
        </p:txBody>
      </p:sp>
      <p:sp>
        <p:nvSpPr>
          <p:cNvPr id="18436" name="Rectangle 4"/>
          <p:cNvSpPr/>
          <p:nvPr/>
        </p:nvSpPr>
        <p:spPr>
          <a:xfrm>
            <a:off x="572770" y="1817688"/>
            <a:ext cx="81010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latinLnBrk="0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失去电子的物体因为缺少电子而带正电；</a:t>
            </a:r>
          </a:p>
          <a:p>
            <a:pPr eaLnBrk="1" fontAlgn="auto" latinLnBrk="0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得到电子的物体因为有了多余电子而带等量的负电。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2770" y="3197860"/>
            <a:ext cx="755459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摩擦起电并不是创造了电荷，只是电荷从一个物体转移到另一个物体，使正、负电荷分开。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3030" y="50800"/>
            <a:ext cx="2870835" cy="762635"/>
            <a:chOff x="283" y="-45"/>
            <a:chExt cx="4521" cy="1201"/>
          </a:xfrm>
        </p:grpSpPr>
        <p:sp>
          <p:nvSpPr>
            <p:cNvPr id="7173" name="文本框 6151"/>
            <p:cNvSpPr txBox="1"/>
            <p:nvPr/>
          </p:nvSpPr>
          <p:spPr>
            <a:xfrm>
              <a:off x="1156" y="334"/>
              <a:ext cx="36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导体与绝缘体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283" y="334"/>
              <a:ext cx="873" cy="82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五</a:t>
              </a:r>
            </a:p>
          </p:txBody>
        </p:sp>
        <p:sp>
          <p:nvSpPr>
            <p:cNvPr id="7170" name="矩形 7"/>
            <p:cNvSpPr/>
            <p:nvPr/>
          </p:nvSpPr>
          <p:spPr>
            <a:xfrm>
              <a:off x="1156" y="-45"/>
              <a:ext cx="2633" cy="1201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5368" name="图片 15361" descr="slide0026_image06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4243" y="50483"/>
            <a:ext cx="3600450" cy="291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Rectangle 7"/>
          <p:cNvSpPr/>
          <p:nvPr/>
        </p:nvSpPr>
        <p:spPr>
          <a:xfrm>
            <a:off x="253048" y="914718"/>
            <a:ext cx="4284662" cy="884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实验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用橡胶棒连接验电器</a:t>
            </a: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Rectangle 10"/>
          <p:cNvSpPr/>
          <p:nvPr/>
        </p:nvSpPr>
        <p:spPr>
          <a:xfrm>
            <a:off x="253048" y="1620520"/>
            <a:ext cx="4481512" cy="968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验电器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金属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箔的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张角没有变化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5371" name="Rectangle 11"/>
          <p:cNvSpPr/>
          <p:nvPr/>
        </p:nvSpPr>
        <p:spPr>
          <a:xfrm>
            <a:off x="253048" y="3621088"/>
            <a:ext cx="8172450" cy="48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分析：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验电器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的电荷量没有变化，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验电器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仍不带电。</a:t>
            </a:r>
          </a:p>
        </p:txBody>
      </p:sp>
      <p:sp>
        <p:nvSpPr>
          <p:cNvPr id="15372" name="Rectangle 7"/>
          <p:cNvSpPr/>
          <p:nvPr/>
        </p:nvSpPr>
        <p:spPr>
          <a:xfrm>
            <a:off x="5263198" y="3101975"/>
            <a:ext cx="6111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5373" name="Rectangle 7"/>
          <p:cNvSpPr/>
          <p:nvPr/>
        </p:nvSpPr>
        <p:spPr>
          <a:xfrm>
            <a:off x="7367588" y="3101975"/>
            <a:ext cx="6111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9735" y="4405630"/>
            <a:ext cx="8304530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电荷在橡胶棒中不能定向移动， 说明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橡胶棒不可以导电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  <p:bldP spid="15371" grpId="0"/>
      <p:bldP spid="15372" grpId="0"/>
      <p:bldP spid="153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354965" y="1272858"/>
            <a:ext cx="5040313" cy="104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现象：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验电器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的金属箔张开的角度减小，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的金属箔由闭合变为张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开。</a:t>
            </a:r>
          </a:p>
        </p:txBody>
      </p:sp>
      <p:sp>
        <p:nvSpPr>
          <p:cNvPr id="4" name="Rectangle 8"/>
          <p:cNvSpPr/>
          <p:nvPr/>
        </p:nvSpPr>
        <p:spPr>
          <a:xfrm>
            <a:off x="265430" y="529908"/>
            <a:ext cx="46799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实验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用金属棒连接两验电器</a:t>
            </a:r>
          </a:p>
        </p:txBody>
      </p:sp>
      <p:sp>
        <p:nvSpPr>
          <p:cNvPr id="5" name="Rectangle 9"/>
          <p:cNvSpPr/>
          <p:nvPr/>
        </p:nvSpPr>
        <p:spPr>
          <a:xfrm>
            <a:off x="389890" y="2404110"/>
            <a:ext cx="4645025" cy="1408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分析：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验电器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上也带了电。有一部分电荷通过金属棒从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移动到了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，电荷发生了定向移动。</a:t>
            </a:r>
          </a:p>
        </p:txBody>
      </p:sp>
      <p:sp>
        <p:nvSpPr>
          <p:cNvPr id="6" name="Rectangle 7"/>
          <p:cNvSpPr/>
          <p:nvPr/>
        </p:nvSpPr>
        <p:spPr>
          <a:xfrm>
            <a:off x="5984558" y="3514408"/>
            <a:ext cx="6111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7" name="Rectangle 7"/>
          <p:cNvSpPr/>
          <p:nvPr/>
        </p:nvSpPr>
        <p:spPr>
          <a:xfrm>
            <a:off x="7854633" y="3514725"/>
            <a:ext cx="6111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</a:p>
        </p:txBody>
      </p:sp>
      <p:pic>
        <p:nvPicPr>
          <p:cNvPr id="18433" name="图片 16385" descr="slide0027_image07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8283" y="530225"/>
            <a:ext cx="3724275" cy="298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2120" y="4181475"/>
            <a:ext cx="801370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电荷在金属中可以定向移动， 说明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金属是可以导电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的。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9" name="流程图: 资料带 8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观察思考</a:t>
            </a:r>
          </a:p>
        </p:txBody>
      </p:sp>
      <p:sp>
        <p:nvSpPr>
          <p:cNvPr id="19457" name="Text Box 2"/>
          <p:cNvSpPr txBox="1"/>
          <p:nvPr/>
        </p:nvSpPr>
        <p:spPr>
          <a:xfrm>
            <a:off x="231775" y="671830"/>
            <a:ext cx="13360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   体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</a:p>
        </p:txBody>
      </p:sp>
      <p:sp>
        <p:nvSpPr>
          <p:cNvPr id="19458" name="Text Box 3"/>
          <p:cNvSpPr txBox="1"/>
          <p:nvPr/>
        </p:nvSpPr>
        <p:spPr>
          <a:xfrm>
            <a:off x="337820" y="1070293"/>
            <a:ext cx="60007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）定义：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容易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导电的物体，叫作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导体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7413" name="Text Box 9"/>
          <p:cNvSpPr txBox="1"/>
          <p:nvPr/>
        </p:nvSpPr>
        <p:spPr>
          <a:xfrm>
            <a:off x="337503" y="1694180"/>
            <a:ext cx="4367212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）导体导电的原因：</a:t>
            </a:r>
          </a:p>
        </p:txBody>
      </p:sp>
      <p:sp>
        <p:nvSpPr>
          <p:cNvPr id="19461" name="Text Box 10"/>
          <p:cNvSpPr txBox="1"/>
          <p:nvPr/>
        </p:nvSpPr>
        <p:spPr>
          <a:xfrm>
            <a:off x="2839720" y="1694180"/>
            <a:ext cx="349885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导体中存在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自由电荷。</a:t>
            </a:r>
          </a:p>
        </p:txBody>
      </p:sp>
      <p:sp>
        <p:nvSpPr>
          <p:cNvPr id="17412" name="Text Box 4"/>
          <p:cNvSpPr txBox="1"/>
          <p:nvPr/>
        </p:nvSpPr>
        <p:spPr>
          <a:xfrm>
            <a:off x="337503" y="2299653"/>
            <a:ext cx="83851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）常见的导体：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金属、人体、大地、石墨、 酸碱盐溶液等。</a:t>
            </a:r>
          </a:p>
        </p:txBody>
      </p:sp>
      <p:sp>
        <p:nvSpPr>
          <p:cNvPr id="20481" name="Text Box 5"/>
          <p:cNvSpPr txBox="1"/>
          <p:nvPr/>
        </p:nvSpPr>
        <p:spPr>
          <a:xfrm>
            <a:off x="268605" y="2827655"/>
            <a:ext cx="12630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绝缘体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</a:p>
        </p:txBody>
      </p:sp>
      <p:sp>
        <p:nvSpPr>
          <p:cNvPr id="20482" name="Text Box 6"/>
          <p:cNvSpPr txBox="1"/>
          <p:nvPr/>
        </p:nvSpPr>
        <p:spPr>
          <a:xfrm>
            <a:off x="337503" y="3226435"/>
            <a:ext cx="74533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）定义：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不容易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导电的物体，叫作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绝缘体。</a:t>
            </a:r>
          </a:p>
        </p:txBody>
      </p:sp>
      <p:sp>
        <p:nvSpPr>
          <p:cNvPr id="18437" name="Text Box 9"/>
          <p:cNvSpPr txBox="1"/>
          <p:nvPr/>
        </p:nvSpPr>
        <p:spPr>
          <a:xfrm>
            <a:off x="337820" y="3812858"/>
            <a:ext cx="622935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）绝缘体不易导电的原因：</a:t>
            </a:r>
          </a:p>
        </p:txBody>
      </p:sp>
      <p:sp>
        <p:nvSpPr>
          <p:cNvPr id="18438" name="Rectangle 9"/>
          <p:cNvSpPr/>
          <p:nvPr/>
        </p:nvSpPr>
        <p:spPr>
          <a:xfrm>
            <a:off x="3745548" y="3782378"/>
            <a:ext cx="31035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电荷不能自由移动。</a:t>
            </a:r>
          </a:p>
        </p:txBody>
      </p:sp>
      <p:sp>
        <p:nvSpPr>
          <p:cNvPr id="18436" name="Text Box 7"/>
          <p:cNvSpPr txBox="1"/>
          <p:nvPr/>
        </p:nvSpPr>
        <p:spPr>
          <a:xfrm>
            <a:off x="268605" y="4337685"/>
            <a:ext cx="8590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）常见的绝缘体：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橡胶、玻璃、塑料、空气、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  <a:sym typeface="Arial" panose="020B0604020202020204" pitchFamily="34" charset="0"/>
              </a:rPr>
              <a:t>  油等。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                                    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/>
      <p:bldP spid="17413" grpId="0"/>
      <p:bldP spid="19461" grpId="0"/>
      <p:bldP spid="20481" grpId="0"/>
      <p:bldP spid="20482" grpId="0"/>
      <p:bldP spid="18437" grpId="0"/>
      <p:bldP spid="18438" grpId="0"/>
      <p:bldP spid="1843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085" y="1236980"/>
            <a:ext cx="859155" cy="23761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5680" y="581025"/>
            <a:ext cx="7941945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（1）认识摩擦起电的现象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（2）了解电荷的种类及电荷间的相互作用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（3）验电器的原理及其作用，了解电荷量及其单位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</a:t>
            </a: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4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）了解原子结构，认识元电荷、自由电子和电荷的移动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025" y="1238885"/>
            <a:ext cx="638238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摩擦起电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355" y="1979295"/>
            <a:ext cx="854392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同种电荷相互排斥，异种电荷相互吸引。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7025" y="2667000"/>
            <a:ext cx="815530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3. 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验电器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3845" y="3423285"/>
            <a:ext cx="14605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4.</a:t>
            </a:r>
            <a:r>
              <a:rPr lang="zh-CN" altLang="en-US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原子结构</a:t>
            </a:r>
            <a:endParaRPr kumimoji="0" lang="zh-CN" altLang="en-US" sz="20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3850" y="4114800"/>
            <a:ext cx="283146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导体与绝缘体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9680" y="321945"/>
            <a:ext cx="226758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238125" y="245110"/>
            <a:ext cx="733425" cy="6743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608" y="85455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418" name="文本占位符 50178"/>
          <p:cNvSpPr>
            <a:spLocks noGrp="1"/>
          </p:cNvSpPr>
          <p:nvPr/>
        </p:nvSpPr>
        <p:spPr>
          <a:xfrm>
            <a:off x="343535" y="1186815"/>
            <a:ext cx="8266430" cy="352488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</a:extLst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人类对原子结构的探究最早是从静电现象开始的．对静电现象的认识，下列说法中正确的是（ ）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 .自然界只存在正、负两种电荷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 .同种电荷相互吸引，异种电荷相互排斥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 .从静电现象认识到原子核是可分的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D .摩擦起电创造了电荷</a:t>
            </a:r>
          </a:p>
        </p:txBody>
      </p:sp>
      <p:sp>
        <p:nvSpPr>
          <p:cNvPr id="50181" name="文本框 50180"/>
          <p:cNvSpPr txBox="1"/>
          <p:nvPr/>
        </p:nvSpPr>
        <p:spPr>
          <a:xfrm>
            <a:off x="5142230" y="185293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ahoma" panose="020B0604030504040204" pitchFamily="34" charset="0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501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22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60419" name="文本框 50179"/>
          <p:cNvSpPr txBox="1"/>
          <p:nvPr/>
        </p:nvSpPr>
        <p:spPr>
          <a:xfrm>
            <a:off x="177800" y="411480"/>
            <a:ext cx="8110220" cy="34505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</a:extLst>
        </p:spPr>
        <p:txBody>
          <a:bodyPr anchor="t"/>
          <a:lstStyle/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、电脑的屏幕上经常粘有灰尘，这是因为电视机工作时，屏幕上带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，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而具有了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             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的性质。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5064" name="Text Box 8"/>
          <p:cNvSpPr txBox="1"/>
          <p:nvPr/>
        </p:nvSpPr>
        <p:spPr>
          <a:xfrm>
            <a:off x="3197225" y="1116013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</a:t>
            </a:r>
          </a:p>
        </p:txBody>
      </p:sp>
      <p:sp>
        <p:nvSpPr>
          <p:cNvPr id="45065" name="Text Box 9"/>
          <p:cNvSpPr txBox="1"/>
          <p:nvPr/>
        </p:nvSpPr>
        <p:spPr>
          <a:xfrm>
            <a:off x="2678748" y="1765618"/>
            <a:ext cx="23034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吸引轻小物体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45064" grpId="0" bldLvl="0"/>
      <p:bldP spid="45065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1138"/>
          <p:cNvSpPr txBox="1"/>
          <p:nvPr/>
        </p:nvSpPr>
        <p:spPr>
          <a:xfrm>
            <a:off x="231775" y="531495"/>
            <a:ext cx="8042275" cy="3537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验电器的金属箔张开，说明验电器（        ）</a:t>
            </a:r>
          </a:p>
          <a:p>
            <a:pPr>
              <a:lnSpc>
                <a:spcPct val="16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不带电荷</a:t>
            </a:r>
          </a:p>
          <a:p>
            <a:pPr>
              <a:lnSpc>
                <a:spcPct val="16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带正电荷</a:t>
            </a:r>
          </a:p>
          <a:p>
            <a:pPr>
              <a:lnSpc>
                <a:spcPct val="16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带负电荷</a:t>
            </a:r>
          </a:p>
          <a:p>
            <a:pPr>
              <a:lnSpc>
                <a:spcPct val="16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D.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可能带正电荷，也可能带负电荷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6084" name="Text Box 4"/>
          <p:cNvSpPr txBox="1"/>
          <p:nvPr/>
        </p:nvSpPr>
        <p:spPr>
          <a:xfrm>
            <a:off x="6891020" y="708660"/>
            <a:ext cx="5302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6084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6905" y="791210"/>
            <a:ext cx="7588250" cy="31700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通常情况下，下列物体中属于绝缘体的一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组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是（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）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．人 体、大 地、铜钥匙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．橡 皮、煤 油、塑料袋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．铅笔芯、盐 水、玻璃杯	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．瓷 瓶、空 气、钢板尺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6323965" y="731202"/>
            <a:ext cx="683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CC0000"/>
                </a:solidFill>
                <a:latin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5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流程图: 资料带 12"/>
          <p:cNvSpPr/>
          <p:nvPr/>
        </p:nvSpPr>
        <p:spPr>
          <a:xfrm>
            <a:off x="327025" y="1028065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025" y="1106170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00000">
            <a:off x="8613775" y="4330065"/>
            <a:ext cx="172085" cy="192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3845" y="1405890"/>
            <a:ext cx="8260080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学生思考头发竖起来的原因是什么？在生活中还有没有这样的例子？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0570" y="2981960"/>
            <a:ext cx="1981835" cy="36703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点击视频进行播放</a:t>
            </a:r>
          </a:p>
        </p:txBody>
      </p:sp>
      <p:pic>
        <p:nvPicPr>
          <p:cNvPr id="9" name="科技馆体验怒发冲冠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44800" y="1857375"/>
            <a:ext cx="4077970" cy="319278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94030" y="723900"/>
            <a:ext cx="2231817" cy="810263"/>
            <a:chOff x="0" y="0"/>
            <a:chExt cx="3516" cy="1275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25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摩擦起电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pic>
        <p:nvPicPr>
          <p:cNvPr id="7176" name="Picture 3" descr="15-1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6363" y="1629093"/>
            <a:ext cx="2447925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0245" descr="%`MV[K24Z)Z5S2_E9JLN{~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9240" y="1495425"/>
            <a:ext cx="2259330" cy="2250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7" name="文本框 2"/>
          <p:cNvSpPr txBox="1"/>
          <p:nvPr/>
        </p:nvSpPr>
        <p:spPr>
          <a:xfrm>
            <a:off x="3684905" y="3990340"/>
            <a:ext cx="26797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为什么与头发摩擦过的梳子能吸起纸屑？</a:t>
            </a:r>
          </a:p>
        </p:txBody>
      </p:sp>
      <p:pic>
        <p:nvPicPr>
          <p:cNvPr id="9" name="图片 8" descr="24412c64a545dd6996f62c0439ffded8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275" y="1715135"/>
            <a:ext cx="2838450" cy="20307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0695" y="3990340"/>
            <a:ext cx="286512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为什么与头发摩擦过的梳子能吸起头发？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96075" y="3990340"/>
            <a:ext cx="218249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为什么与毛皮摩擦过的气球能吸引水流？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1480" y="981710"/>
            <a:ext cx="7684135" cy="31680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归纳总结：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体具有了吸引轻小物体的性质，我们就说物体带了电，或说物体带了电荷。习惯上把带了电的物体叫做带电体。用摩擦的方法使物体带电叫摩擦起电。在空气干燥的时候，用塑料梳子梳头发，头发会随着梳子飘起来，衣服会粘在皮肤上，是因为梳子、衣服在摩擦过程中带了电的缘故。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  <p:pic>
        <p:nvPicPr>
          <p:cNvPr id="2" name="图片 1" descr="3fef715863477dcc3282816472a8e2b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075" y="728345"/>
            <a:ext cx="2889885" cy="2139950"/>
          </a:xfrm>
          <a:prstGeom prst="rect">
            <a:avLst/>
          </a:prstGeom>
        </p:spPr>
      </p:pic>
      <p:pic>
        <p:nvPicPr>
          <p:cNvPr id="3" name="图片 2" descr="0d34355d7a6f0f4cec76339c218114c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5555" y="2792730"/>
            <a:ext cx="2540000" cy="2333625"/>
          </a:xfrm>
          <a:prstGeom prst="rect">
            <a:avLst/>
          </a:prstGeom>
        </p:spPr>
      </p:pic>
      <p:pic>
        <p:nvPicPr>
          <p:cNvPr id="4" name="图片 3" descr="c08dfcd977069a0f5233c9ec9feca10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75" y="3014345"/>
            <a:ext cx="3335655" cy="1890395"/>
          </a:xfrm>
          <a:prstGeom prst="rect">
            <a:avLst/>
          </a:prstGeom>
        </p:spPr>
      </p:pic>
      <p:pic>
        <p:nvPicPr>
          <p:cNvPr id="7" name="图片 6" descr="be6b9b898c0aadb07455e063b70d1d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5885" y="582295"/>
            <a:ext cx="2094230" cy="22840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84805" y="182245"/>
            <a:ext cx="203708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生活中的例子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70657"/>
          <p:cNvSpPr/>
          <p:nvPr/>
        </p:nvSpPr>
        <p:spPr>
          <a:xfrm>
            <a:off x="469900" y="726440"/>
            <a:ext cx="75977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毛皮摩擦的橡胶棒与丝绸摩擦过的玻璃棒都能吸引轻小物体，思考他们之间有什么关系？</a:t>
            </a:r>
          </a:p>
        </p:txBody>
      </p:sp>
      <p:pic>
        <p:nvPicPr>
          <p:cNvPr id="2" name="图片 1" descr="4b8688338c477ab295a62cf3fbf618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830" y="1617980"/>
            <a:ext cx="2997835" cy="2924175"/>
          </a:xfrm>
          <a:prstGeom prst="rect">
            <a:avLst/>
          </a:prstGeom>
        </p:spPr>
      </p:pic>
      <p:pic>
        <p:nvPicPr>
          <p:cNvPr id="5" name="图片 4" descr="1526e84cf3f99d19e112b903ee30b67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1617980"/>
            <a:ext cx="3307715" cy="2924175"/>
          </a:xfrm>
          <a:prstGeom prst="rect">
            <a:avLst/>
          </a:prstGeom>
        </p:spPr>
      </p:pic>
      <p:sp>
        <p:nvSpPr>
          <p:cNvPr id="7173" name="文本框 6151"/>
          <p:cNvSpPr txBox="1"/>
          <p:nvPr/>
        </p:nvSpPr>
        <p:spPr>
          <a:xfrm>
            <a:off x="646219" y="131026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两种电荷</a:t>
            </a:r>
          </a:p>
        </p:txBody>
      </p:sp>
      <p:sp>
        <p:nvSpPr>
          <p:cNvPr id="7174" name="文本框 6152"/>
          <p:cNvSpPr txBox="1"/>
          <p:nvPr/>
        </p:nvSpPr>
        <p:spPr>
          <a:xfrm>
            <a:off x="92075" y="132306"/>
            <a:ext cx="554146" cy="52197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1"/>
            </a:solidFill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46430" y="654050"/>
            <a:ext cx="1813560" cy="1079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7173" grpId="0"/>
      <p:bldP spid="717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6940" y="621983"/>
            <a:ext cx="2308225" cy="212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5996940" y="3324225"/>
            <a:ext cx="2774950" cy="849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橡胶棒和玻璃棒相互靠近</a:t>
            </a:r>
          </a:p>
        </p:txBody>
      </p:sp>
      <p:pic>
        <p:nvPicPr>
          <p:cNvPr id="4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585" y="746125"/>
            <a:ext cx="2160588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8945" y="622300"/>
            <a:ext cx="2232025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1"/>
          <p:cNvSpPr txBox="1"/>
          <p:nvPr/>
        </p:nvSpPr>
        <p:spPr>
          <a:xfrm>
            <a:off x="168275" y="3349943"/>
            <a:ext cx="2663825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两根橡胶棒相互远离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2988945" y="3323908"/>
            <a:ext cx="2808288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两根玻璃棒相互远离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12" descr="15-1-2-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2908" y="344170"/>
            <a:ext cx="2557462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3" name="矩形 11272"/>
          <p:cNvSpPr/>
          <p:nvPr/>
        </p:nvSpPr>
        <p:spPr>
          <a:xfrm>
            <a:off x="1673225" y="3083243"/>
            <a:ext cx="222504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同种电荷互相排斥</a:t>
            </a:r>
          </a:p>
        </p:txBody>
      </p:sp>
      <p:pic>
        <p:nvPicPr>
          <p:cNvPr id="11267" name="Picture 13" descr="15-1-2-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4380" y="432435"/>
            <a:ext cx="2700338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4" name="矩形 11273"/>
          <p:cNvSpPr/>
          <p:nvPr/>
        </p:nvSpPr>
        <p:spPr>
          <a:xfrm>
            <a:off x="4957763" y="3083243"/>
            <a:ext cx="222504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异种电荷互相吸引</a:t>
            </a:r>
          </a:p>
        </p:txBody>
      </p:sp>
      <p:sp>
        <p:nvSpPr>
          <p:cNvPr id="9221" name="TextBox 8"/>
          <p:cNvSpPr txBox="1"/>
          <p:nvPr/>
        </p:nvSpPr>
        <p:spPr>
          <a:xfrm>
            <a:off x="232728" y="3480435"/>
            <a:ext cx="8678862" cy="15678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．自然界只有两种电荷：</a:t>
            </a:r>
            <a:endParaRPr lang="en-US" altLang="zh-CN" sz="240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　  用丝绸摩擦过的玻璃棒带的电荷叫作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正电荷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，用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“+”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表示；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　  用毛皮摩擦过的橡胶棒带的电荷叫作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负电荷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，用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“-”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表示。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1481</Words>
  <Application>Microsoft Office PowerPoint</Application>
  <PresentationFormat>自定义</PresentationFormat>
  <Paragraphs>151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2019-09-29T03:46:52Z</dcterms:created>
  <dcterms:modified xsi:type="dcterms:W3CDTF">2020-08-24T02:24:02Z</dcterms:modified>
</cp:coreProperties>
</file>